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67" autoAdjust="0"/>
    <p:restoredTop sz="86377" autoAdjust="0"/>
  </p:normalViewPr>
  <p:slideViewPr>
    <p:cSldViewPr>
      <p:cViewPr varScale="1">
        <p:scale>
          <a:sx n="63" d="100"/>
          <a:sy n="63" d="100"/>
        </p:scale>
        <p:origin x="954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F14966C-0921-4B6E-8B50-E2E1BC14B1AB}" type="datetimeFigureOut">
              <a:rPr lang="ru-RU" smtClean="0"/>
              <a:pPr/>
              <a:t>15.11.2021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5229E4-F5E0-46EE-A243-0935841327D3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5229E4-F5E0-46EE-A243-0935841327D3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5229E4-F5E0-46EE-A243-0935841327D3}" type="slidenum">
              <a:rPr lang="ru-RU" smtClean="0"/>
              <a:pPr/>
              <a:t>2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5229E4-F5E0-46EE-A243-0935841327D3}" type="slidenum">
              <a:rPr lang="ru-RU" smtClean="0"/>
              <a:pPr/>
              <a:t>3</a:t>
            </a:fld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5229E4-F5E0-46EE-A243-0935841327D3}" type="slidenum">
              <a:rPr lang="ru-RU" smtClean="0"/>
              <a:pPr/>
              <a:t>4</a:t>
            </a:fld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5229E4-F5E0-46EE-A243-0935841327D3}" type="slidenum">
              <a:rPr lang="ru-RU" smtClean="0"/>
              <a:pPr/>
              <a:t>5</a:t>
            </a:fld>
            <a:endParaRPr 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5229E4-F5E0-46EE-A243-0935841327D3}" type="slidenum">
              <a:rPr lang="ru-RU" smtClean="0"/>
              <a:pPr/>
              <a:t>6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C94E9CFF-6BF9-41E5-B856-5EE68140F791}" type="datetimeFigureOut">
              <a:rPr lang="ru-RU" smtClean="0"/>
              <a:pPr/>
              <a:t>15.11.2021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907652E2-BCBF-4E45-8A13-5AC7113B58A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4E9CFF-6BF9-41E5-B856-5EE68140F791}" type="datetimeFigureOut">
              <a:rPr lang="ru-RU" smtClean="0"/>
              <a:pPr/>
              <a:t>15.11.2021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7652E2-BCBF-4E45-8A13-5AC7113B58A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4E9CFF-6BF9-41E5-B856-5EE68140F791}" type="datetimeFigureOut">
              <a:rPr lang="ru-RU" smtClean="0"/>
              <a:pPr/>
              <a:t>15.11.2021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7652E2-BCBF-4E45-8A13-5AC7113B58A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4E9CFF-6BF9-41E5-B856-5EE68140F791}" type="datetimeFigureOut">
              <a:rPr lang="ru-RU" smtClean="0"/>
              <a:pPr/>
              <a:t>15.11.2021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7652E2-BCBF-4E45-8A13-5AC7113B58A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4E9CFF-6BF9-41E5-B856-5EE68140F791}" type="datetimeFigureOut">
              <a:rPr lang="ru-RU" smtClean="0"/>
              <a:pPr/>
              <a:t>15.11.2021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7652E2-BCBF-4E45-8A13-5AC7113B58A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4E9CFF-6BF9-41E5-B856-5EE68140F791}" type="datetimeFigureOut">
              <a:rPr lang="ru-RU" smtClean="0"/>
              <a:pPr/>
              <a:t>15.11.2021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7652E2-BCBF-4E45-8A13-5AC7113B58A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4E9CFF-6BF9-41E5-B856-5EE68140F791}" type="datetimeFigureOut">
              <a:rPr lang="ru-RU" smtClean="0"/>
              <a:pPr/>
              <a:t>15.11.2021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7652E2-BCBF-4E45-8A13-5AC7113B58A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4E9CFF-6BF9-41E5-B856-5EE68140F791}" type="datetimeFigureOut">
              <a:rPr lang="ru-RU" smtClean="0"/>
              <a:pPr/>
              <a:t>15.11.2021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7652E2-BCBF-4E45-8A13-5AC7113B58A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4E9CFF-6BF9-41E5-B856-5EE68140F791}" type="datetimeFigureOut">
              <a:rPr lang="ru-RU" smtClean="0"/>
              <a:pPr/>
              <a:t>15.11.2021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7652E2-BCBF-4E45-8A13-5AC7113B58A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C94E9CFF-6BF9-41E5-B856-5EE68140F791}" type="datetimeFigureOut">
              <a:rPr lang="ru-RU" smtClean="0"/>
              <a:pPr/>
              <a:t>15.11.2021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7652E2-BCBF-4E45-8A13-5AC7113B58A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C94E9CFF-6BF9-41E5-B856-5EE68140F791}" type="datetimeFigureOut">
              <a:rPr lang="ru-RU" smtClean="0"/>
              <a:pPr/>
              <a:t>15.11.2021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907652E2-BCBF-4E45-8A13-5AC7113B58A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C94E9CFF-6BF9-41E5-B856-5EE68140F791}" type="datetimeFigureOut">
              <a:rPr lang="ru-RU" smtClean="0"/>
              <a:pPr/>
              <a:t>15.11.2021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907652E2-BCBF-4E45-8A13-5AC7113B58AE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14282" y="2857496"/>
            <a:ext cx="8715436" cy="2643206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25000" lnSpcReduction="20000"/>
          </a:bodyPr>
          <a:lstStyle/>
          <a:p>
            <a:pPr algn="ctr"/>
            <a:endParaRPr lang="ru-RU" b="1" dirty="0" smtClean="0"/>
          </a:p>
          <a:p>
            <a:pPr algn="ctr"/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ПАМЯТКА</a:t>
            </a:r>
          </a:p>
          <a:p>
            <a:pPr algn="ctr"/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для семей, имеющих детей с ограниченными возможностями здоровья и детей-инвалидов раннего и дошкольного возраста, по вопросам получения услуг дошкольного образования	</a:t>
            </a:r>
          </a:p>
          <a:p>
            <a:pPr algn="ctr"/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УВАЖАЕМЫЕ РОДИТЕЛИ!</a:t>
            </a:r>
          </a:p>
          <a:p>
            <a:pPr algn="ctr"/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 НАШЕМ ДОШКОЛЬНОМ УЧРЕЖДЕНИИ ФУНКЦИОНИРУЕТ СОЦИАЛЬНАЯ ПОДДЕРЖКА ДЛЯ ДЕТЕЙ-ИНВАЛИДОВ И ДЕТЕЙ С ОГРАНИЧЕННЫМИ ВОЗМОЖНОСТЯМИ ЗДОРОВЬЯ.</a:t>
            </a:r>
          </a:p>
          <a:p>
            <a:pPr algn="ctr"/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ПРИГЛАШАЕМ ВАС И ВАШЕГО РЕБЕНКА ПОСЕТИТЬ НАШ ДЕТСКИЙ САД, С ДЕЯТЕЛЬНОСТЬЮ КОТОРОГО МОЖНО ОЗНАКОМИТЬСЯ В СЕТИ </a:t>
            </a:r>
          </a:p>
          <a:p>
            <a:pPr algn="ctr"/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«ИНТЕРНЕТ</a:t>
            </a:r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»:</a:t>
            </a:r>
            <a:r>
              <a:rPr lang="en-US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https://pollanka-Komarovo.do95.ru/</a:t>
            </a:r>
            <a:endParaRPr lang="ru-RU" sz="6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3554" name="Picture 2" descr="КОРРЕКЦИОННОЕ И ИНКЛЮЗИВНОЕ ОБРАЗОВАНИЕ — Детский сад №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85720" y="285728"/>
            <a:ext cx="8601105" cy="242889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14282" y="214290"/>
            <a:ext cx="8715436" cy="5072098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62500" lnSpcReduction="20000"/>
          </a:bodyPr>
          <a:lstStyle/>
          <a:p>
            <a:pPr algn="just"/>
            <a:r>
              <a:rPr lang="ru-RU" sz="2500" b="1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5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Наши педагоги оказывают консультативную и методическую помощь семьям, воспитывающим детей дошкольного возраста с ограниченными возможностями здоровья и детей-инвалидов, по вопросам воспитания, обучения и развития детей.</a:t>
            </a:r>
          </a:p>
          <a:p>
            <a:pPr algn="just"/>
            <a:r>
              <a:rPr lang="ru-RU" sz="25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В соответствии с Федеральным законом от 24.11.1995г. №181-ФЗ ст. 19 «О социальной защите инвалидов в РФ» обеспечивается получение детьми-инвалидами общедоступного и бесплатного дошкольного образования.	</a:t>
            </a:r>
          </a:p>
          <a:p>
            <a:pPr algn="just"/>
            <a:r>
              <a:rPr lang="ru-RU" sz="25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Федеральный закон от 29.12.2012 №273-ФЗ «Об образовании в Российской Федерации» предусматривает для детей-инвалидов следующие льготы:</a:t>
            </a:r>
          </a:p>
          <a:p>
            <a:pPr algn="just"/>
            <a:r>
              <a:rPr lang="ru-RU" sz="25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освобождение от родительской платы за присмотр и уход за детьми-инвалидами, за детьми с туберкулезной интоксикацией, обучающимися в государственных и муниципальных образовательных организациях, реализующих образовательную программу дошкольного образования (статья 65 Федерального закона).</a:t>
            </a:r>
          </a:p>
          <a:p>
            <a:pPr algn="just"/>
            <a:r>
              <a:rPr lang="ru-RU" sz="25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Для полноценного развития дети с частичной или полной недееспособностью нуждаются в дополнительной опеке и льготах, чтобы получить полноценное развитие. Государство старается оказывать посильную помощь и предоставляет следующие образовательные льготы: </a:t>
            </a:r>
          </a:p>
          <a:p>
            <a:pPr algn="just"/>
            <a:r>
              <a:rPr lang="ru-RU" sz="25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родители, воспитывающие иждивенца со статусом инвалида, освобождаются от оплаты дошкольного образовательного учреждения;</a:t>
            </a:r>
          </a:p>
          <a:p>
            <a:pPr algn="just"/>
            <a:r>
              <a:rPr lang="ru-RU" sz="25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дети-инвалиды обеспечиваются местами в образовательных организациях любого уровня и медицинских учреждениях вне очереди;</a:t>
            </a:r>
          </a:p>
          <a:p>
            <a:pPr algn="just"/>
            <a:r>
              <a:rPr lang="ru-RU" sz="25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дети с ограниченными возможностями здоровья и дети-инвалиды  дошкольного возраста обеспечиваются необходимыми условиями для передвижения и осуществления любой деятельности. </a:t>
            </a:r>
          </a:p>
          <a:p>
            <a:pPr algn="l"/>
            <a:endParaRPr lang="ru-RU" b="1" dirty="0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14282" y="142852"/>
            <a:ext cx="8715436" cy="6072230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25000" lnSpcReduction="20000"/>
          </a:bodyPr>
          <a:lstStyle/>
          <a:p>
            <a:pPr algn="ctr"/>
            <a:endParaRPr lang="ru-RU" sz="29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НАШИ УСЛУГИ</a:t>
            </a:r>
          </a:p>
          <a:p>
            <a:pPr algn="ctr"/>
            <a:r>
              <a:rPr lang="ru-RU" sz="64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Для детей с ОВЗ и детей-инвалидов</a:t>
            </a:r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lvl="0" algn="ctr"/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Развитие ребенка средствами игровых методик:</a:t>
            </a:r>
          </a:p>
          <a:p>
            <a:pPr algn="ctr"/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 — речевые игры;</a:t>
            </a:r>
          </a:p>
          <a:p>
            <a:pPr algn="ctr"/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 — игры на развитие коммуникативных навыков;</a:t>
            </a:r>
          </a:p>
          <a:p>
            <a:pPr algn="ctr"/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 — игры на координацию;</a:t>
            </a:r>
          </a:p>
          <a:p>
            <a:pPr algn="ctr"/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 — игровые занятия на развитие мотивации к школе</a:t>
            </a:r>
          </a:p>
          <a:p>
            <a:pPr algn="ctr"/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 — игровые занятия на развитие внимания.</a:t>
            </a:r>
          </a:p>
          <a:p>
            <a:pPr lvl="0" algn="ctr"/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Консультации педагога-психолога.</a:t>
            </a:r>
          </a:p>
          <a:p>
            <a:pPr lvl="0" algn="ctr"/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Консультации медсестры.</a:t>
            </a:r>
          </a:p>
          <a:p>
            <a:pPr lvl="0" algn="ctr"/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Консультации воспитателя.</a:t>
            </a:r>
          </a:p>
          <a:p>
            <a:pPr lvl="0" algn="ctr"/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Консультации музыкального руководителя.</a:t>
            </a:r>
          </a:p>
          <a:p>
            <a:pPr lvl="0" algn="ctr"/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Консультации инструктора по физической культуре.</a:t>
            </a:r>
          </a:p>
          <a:p>
            <a:pPr algn="ctr"/>
            <a:r>
              <a:rPr lang="ru-RU" sz="64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Для родителей:</a:t>
            </a:r>
            <a:endParaRPr lang="ru-RU" sz="64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ctr"/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консультации специалистов</a:t>
            </a:r>
          </a:p>
          <a:p>
            <a:pPr lvl="0" algn="ctr"/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семинары, тренинги для родителей</a:t>
            </a:r>
          </a:p>
          <a:p>
            <a:pPr lvl="0" algn="ctr"/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совместные занятия с детьми.</a:t>
            </a:r>
          </a:p>
          <a:p>
            <a:pPr algn="ctr"/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 algn="ctr"/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 НАШИ ПРЕИМУЩЕСТВА:</a:t>
            </a:r>
          </a:p>
          <a:p>
            <a:pPr algn="ctr"/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— индивидуальный подход к каждому ребенку;</a:t>
            </a:r>
          </a:p>
          <a:p>
            <a:pPr algn="ctr"/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— высококвалифицированные сотрудники;</a:t>
            </a:r>
          </a:p>
          <a:p>
            <a:pPr algn="ctr"/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— работа с родителями и детьми;</a:t>
            </a:r>
          </a:p>
          <a:p>
            <a:pPr algn="ctr"/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— подготовка к школе;</a:t>
            </a:r>
          </a:p>
          <a:p>
            <a:pPr algn="ctr"/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— адаптация и социализация ребенка.</a:t>
            </a:r>
          </a:p>
          <a:p>
            <a:pPr algn="l"/>
            <a:endParaRPr lang="ru-RU" b="1" dirty="0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14282" y="214290"/>
            <a:ext cx="8715436" cy="5857916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25000" lnSpcReduction="20000"/>
          </a:bodyPr>
          <a:lstStyle/>
          <a:p>
            <a:pPr algn="ctr"/>
            <a:endParaRPr lang="ru-RU" sz="2900" b="1" dirty="0" smtClean="0"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ru-RU" sz="6400" b="1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Наш детский сад сможет обеспечить беспрепятственный доступ на территорию и в здание детского сада, сопровождение работниками детского сада посетителей и возможность самостоятельного передвижения по территории объекта.</a:t>
            </a:r>
          </a:p>
          <a:p>
            <a:pPr algn="l"/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По вопросам обеспечения доступности здания и помещений дошкольного образовательного учреждения, доступности и качества получаемых Вами услуг, а также при наличии замечаний и предложений Вы можете обратиться к заведующему </a:t>
            </a:r>
            <a:endParaRPr lang="ru-RU" sz="64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МБДОУ  </a:t>
            </a:r>
            <a:r>
              <a:rPr lang="ru-RU" sz="64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Каташевой</a:t>
            </a:r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4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Мархе</a:t>
            </a:r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Магомедовне</a:t>
            </a:r>
            <a:endParaRPr lang="ru-RU" sz="6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Телефон   8(965)961-92-64</a:t>
            </a:r>
          </a:p>
          <a:p>
            <a:pPr algn="l"/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Адрес МБДОУ:   </a:t>
            </a:r>
            <a:r>
              <a:rPr lang="ru-RU" sz="64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с.Комарово</a:t>
            </a:r>
            <a:r>
              <a:rPr lang="ru-RU" sz="6400" b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ул.Шаптукаева,13</a:t>
            </a:r>
            <a:endParaRPr lang="ru-RU" sz="64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МБДОУ </a:t>
            </a:r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«Детский сад «Полянка» </a:t>
            </a:r>
            <a:r>
              <a:rPr lang="ru-RU" sz="64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с.п</a:t>
            </a:r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64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Комаровское</a:t>
            </a:r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»</a:t>
            </a:r>
            <a:r>
              <a:rPr lang="ru-RU" sz="6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обучает </a:t>
            </a:r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детей по общеобразовательным программам дошкольного образования различной направленности. Детям в возрасте до семи лет оно обеспечивает воспитание, обучение, присмотр, уход и оздоровление. Инклюзивное, или включающее образование основано на том, что все дети, несмотря на свои физические, и иные особенности, включены в общую систему образования и обучаются вместе со своими сверстниками по месту жительства в массовой группе МБДОУ, учитывающей их особые образовательные потребности. Инклюзия означает полное вовлечение ребенка с ограниченными возможностями здоровья (ОВЗ) в жизнь группы.</a:t>
            </a:r>
          </a:p>
          <a:p>
            <a:pPr algn="l"/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Основной технологией при работе с детьми с ограниченными возможностями здоровья и детьми-инвалидами является психолого-педагогическое сопровождение развития личности детей с использованием игровых методов для проведения коррекции развития.</a:t>
            </a:r>
          </a:p>
          <a:p>
            <a:pPr algn="l"/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Цель работы: получение ребенком квалифицированной помощи педагога-психолога, направленной на индивидуальное развитие для успешной адаптации, реабилитации ребенка в социуме.</a:t>
            </a:r>
          </a:p>
          <a:p>
            <a:pPr algn="l"/>
            <a:endParaRPr lang="ru-RU" sz="56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5600" b="1" dirty="0" smtClean="0">
              <a:latin typeface="Times New Roman" pitchFamily="18" charset="0"/>
              <a:cs typeface="Times New Roman" pitchFamily="18" charset="0"/>
            </a:endParaRPr>
          </a:p>
          <a:p>
            <a:pPr algn="l"/>
            <a:endParaRPr lang="ru-RU" b="1" dirty="0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14282" y="214290"/>
            <a:ext cx="8715436" cy="4929222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25000" lnSpcReduction="20000"/>
          </a:bodyPr>
          <a:lstStyle/>
          <a:p>
            <a:pPr algn="ctr"/>
            <a:endParaRPr lang="ru-RU" sz="2900" b="1" dirty="0" smtClean="0"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ru-RU" sz="6400" b="1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Под психологическим сопровождением подразумевается система профессиональной деятельности, куда включены взаимосвязанные компоненты направленные на создание специальных условий для активизации и коррекции развития ребенка:</a:t>
            </a:r>
          </a:p>
          <a:p>
            <a:pPr lvl="0" algn="l"/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1. Создание социально-психологических условий для эффективного психического развития в массовой группе.</a:t>
            </a:r>
          </a:p>
          <a:p>
            <a:pPr lvl="0" algn="l"/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2. Систематическая психологическая помощь родителям детей-инвалидов и детей с ограниченными возможностями здоровья в виде консультирования, бесед, обсуждений.</a:t>
            </a:r>
          </a:p>
          <a:p>
            <a:pPr lvl="0" algn="l"/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3. Организация жизнедеятельности ребенка в группе с учетом его психических и физических возможностей.</a:t>
            </a:r>
          </a:p>
          <a:p>
            <a:pPr algn="l"/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В своей работе с детьми-инвалидами и детьми с ограниченными возможностями здоровья мы стремимся использовать технологию обеспечения социально-психологического благополучия ребенка - обеспечение эмоциональной комфортности и хорошего психологического самочувствия в процессе общения со сверстниками и взрослыми в детском саду и дома.</a:t>
            </a:r>
          </a:p>
          <a:p>
            <a:pPr algn="l"/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 algn="l"/>
            <a:r>
              <a:rPr lang="ru-RU" sz="6400" b="1" cap="all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МЕТОДЫ И ФОРМЫ РАБОТЫ С ДЕТЬМИ</a:t>
            </a:r>
            <a:endParaRPr lang="ru-RU" sz="64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l">
              <a:buFont typeface="Arial" pitchFamily="34" charset="0"/>
              <a:buChar char="•"/>
            </a:pPr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4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Сказкотерапия</a:t>
            </a:r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где используется психологическая, терапевтическая, развивающая работа. Сказку может рассказывать и взрослый, и это может быть групповое рассказывание, где рассказчиками может быть и группа детей.</a:t>
            </a:r>
          </a:p>
          <a:p>
            <a:pPr algn="l"/>
            <a:endParaRPr lang="ru-RU" sz="6400" b="1" dirty="0" smtClean="0">
              <a:latin typeface="Times New Roman" pitchFamily="18" charset="0"/>
              <a:cs typeface="Times New Roman" pitchFamily="18" charset="0"/>
            </a:endParaRPr>
          </a:p>
          <a:p>
            <a:pPr algn="l"/>
            <a:endParaRPr lang="ru-RU" b="1" dirty="0" smtClean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14282" y="214290"/>
            <a:ext cx="8715436" cy="4929222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25000" lnSpcReduction="20000"/>
          </a:bodyPr>
          <a:lstStyle/>
          <a:p>
            <a:pPr algn="ctr"/>
            <a:endParaRPr lang="ru-RU" sz="2900" b="1" dirty="0" smtClean="0">
              <a:latin typeface="Times New Roman" pitchFamily="18" charset="0"/>
              <a:cs typeface="Times New Roman" pitchFamily="18" charset="0"/>
            </a:endParaRPr>
          </a:p>
          <a:p>
            <a:pPr lvl="0" algn="l">
              <a:buFont typeface="Arial" pitchFamily="34" charset="0"/>
              <a:buChar char="•"/>
            </a:pPr>
            <a:r>
              <a:rPr lang="ru-RU" sz="6600" dirty="0" smtClean="0"/>
              <a:t> </a:t>
            </a:r>
            <a:r>
              <a:rPr lang="ru-RU" sz="64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Игротерапия</a:t>
            </a:r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 - занятия могут быть организованы не заметно для ребенка, посредством включения педагога в процесс игровой деятельности. Игра - это наиболее естественная форма жизнедеятельности ребенка. В процессе игры формируется активное взаимодействие ребенка с окружающим миром, развиваются его интеллектуальные, эмоционально-волевые, нравственные качества, формируется его личность в целом. Сюжетно-ролевые игры способствуют коррекции самооценки ребенка, формированию у него позитивных отношений со сверстниками и взрослыми. Основной задачей игр-драматизаций также является коррекция эмоциональной сферы ребенка.</a:t>
            </a:r>
          </a:p>
          <a:p>
            <a:pPr lvl="0" algn="l">
              <a:buFont typeface="Arial" pitchFamily="34" charset="0"/>
              <a:buChar char="•"/>
            </a:pPr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Релаксация - в зависимости от состояния ребенка используется спокойная классическая музыка, звуки природы, наблюдение за животными, использование сухого бассейна.</a:t>
            </a:r>
          </a:p>
          <a:p>
            <a:pPr lvl="0" algn="l">
              <a:buFont typeface="Arial" pitchFamily="34" charset="0"/>
              <a:buChar char="•"/>
            </a:pPr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Песочная терапия - занятия проводятся с применением центра песка и воды.</a:t>
            </a:r>
          </a:p>
          <a:p>
            <a:pPr lvl="0" algn="l">
              <a:buFont typeface="Arial" pitchFamily="34" charset="0"/>
              <a:buChar char="•"/>
            </a:pPr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4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Психогимнастика</a:t>
            </a:r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 - включает в себя ритмику, пантомиму, игры на снятие напряжения, развитие эмоционально-личностной сферы. Игры «Мое настроение», «Веселый - грустный».</a:t>
            </a:r>
          </a:p>
          <a:p>
            <a:pPr lvl="0" algn="l">
              <a:buFont typeface="Arial" pitchFamily="34" charset="0"/>
              <a:buChar char="•"/>
            </a:pPr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4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Арт-терапия</a:t>
            </a:r>
            <a:r>
              <a:rPr lang="ru-RU" sz="6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 - это форма работы, основанная на изобразительном искусстве и другие формы работы с ребенком. Основная задача состоит в развитии самовыражения и самопознания ребенка. Рисунки детей не только отражают уровень умственного развития и индивидуальные личностные особенности, но и являются своеобразной проекцией личности.	</a:t>
            </a:r>
          </a:p>
          <a:p>
            <a:pPr algn="l"/>
            <a:endParaRPr lang="ru-RU" sz="6400" b="1" dirty="0" smtClean="0">
              <a:latin typeface="Times New Roman" pitchFamily="18" charset="0"/>
              <a:cs typeface="Times New Roman" pitchFamily="18" charset="0"/>
            </a:endParaRPr>
          </a:p>
          <a:p>
            <a:pPr algn="l"/>
            <a:endParaRPr lang="ru-RU" b="1" dirty="0" smtClean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Метро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123</TotalTime>
  <Words>46</Words>
  <Application>Microsoft Office PowerPoint</Application>
  <PresentationFormat>Экран (4:3)</PresentationFormat>
  <Paragraphs>71</Paragraphs>
  <Slides>6</Slides>
  <Notes>6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4" baseType="lpstr">
      <vt:lpstr>Arial</vt:lpstr>
      <vt:lpstr>Calibri</vt:lpstr>
      <vt:lpstr>Lucida Sans Unicode</vt:lpstr>
      <vt:lpstr>Times New Roman</vt:lpstr>
      <vt:lpstr>Verdana</vt:lpstr>
      <vt:lpstr>Wingdings 2</vt:lpstr>
      <vt:lpstr>Wingdings 3</vt:lpstr>
      <vt:lpstr>Открытая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РџРђРњРЇРўРљРђ РґР»СЏ СЃРµРјРµР№, РёРјРµСЋС‰РёС… РґРµС‚РµР№ СЃ РѕРіСЂР°РЅРёС‡РµРЅРЅС‹РјРё РІРѕР·РјРѕР¶РЅРѕСЃС‚СЏРјРё Р·РґРѕСЂРѕРІСЊСЏ Рё РґРµС‚РµР№-РёРЅРІР°Р»РёРґРѕРІ СЂР°РЅРЅРµРіРѕ Рё РґРѕС€РєРѕР»СЊРЅРѕРіРѕ РІРѕР·СЂР°СЃС‚Р°, РїРѕ РІРѕРїСЂРѕСЃР°Рј РїРѕР»СѓС‡РµРЅРёСЏ СѓСЃР»СѓРі РґРѕС€РєРѕР»СЊРЅРѕРіРѕ РѕР±СЂР°Р·РѕРІР°РЅРёСЏ В    РЈР’РђР–РђР•РњР«Р• Р РћР”РРўР•Р›Р! Р’ РќРђРЁР•Рњ Р”РћРЁРљРћР›Р¬РќРћРњ РЈР§Р Р•Р–Р”Р•РќРР Р¤РЈРќРљР¦РРћРќРР РЈР•Рў РЎРћР¦РРђР›Р¬РќРђРЇ РџРћР”Р”Р•Р Р–РљРђ Р”Р›РЇ Р”Р•РўР•Р™-РРќР’РђР›РР”РћР’ Р Р”Р•РўР•Р™ РЎ РћР“Р РђРќРР§Р•РќРќР«РњР Р’РћР—РњРћР–РќРћРЎРўРЇРњР Р—Р”РћР РћР’Р¬РЇ. РџР РР“Р›РђРЁРђР•Рњ Р’РђРЎ Р Р’РђРЁР•Р“Рћ Р Р•Р‘Р•РќРљРђ РџРћРЎР•РўРРўР¬ РќРђРЁ Р”Р•РўРЎРљРР™ РЎРђР”, РЎ Р”Р•РЇРўР•Р›Р¬РќРћРЎРўР¬Р® РљРћРўРћР РћР“Рћ РњРћР–РќРћ РћР—РќРђРљРћРњРРўР¬РЎРЇ Р’ РЎР•РўР В«РРќРўР•Р РќР•РўВ»:___________________________________________________ _______________________________________________________________________ В   РќР°С€Рё РїРµРґР°РіРѕРіРё РѕРєР°Р·С‹РІР°СЋС‚ РєРѕРЅСЃСѓР»СЊС‚Р°С‚РёРІРЅСѓСЋ Рё РјРµС‚РѕРґРёС‡РµСЃРєСѓСЋ РїРѕРјРѕС‰СЊ СЃРµРјСЊСЏРј, РІРѕСЃРїРёС‚С‹РІР°СЋС‰РёРј РґРµС‚РµР№ РґРѕС€РєРѕР»СЊРЅРѕРіРѕ РІРѕР·СЂР°СЃС‚Р° СЃ РѕРіСЂР°РЅРёС‡РµРЅРЅС‹РјРё РІРѕР·РјРѕР¶РЅРѕСЃС‚СЏРјРё Р·РґРѕСЂРѕРІСЊСЏ Рё РґРµС‚РµР№-РёРЅРІР°Р»РёРґРѕРІ, РїРѕ РІРѕРїСЂРѕСЃР°Рј РІРѕСЃРїРёС‚Р°РЅРёСЏ, РѕР±СѓС‡РµРЅРёСЏ Рё СЂР°Р·РІРёС‚РёСЏ РґРµС‚РµР№.  Р’ СЃРѕРѕС‚РІРµС‚СЃС‚РІРёРё СЃ Р¤РµРґРµСЂР°Р»СЊРЅС‹Рј Р·Р°РєРѕРЅРѕРј РѕС‚ 24.11.1995Рі. в„–181-Р¤Р— СЃС‚. 19 В«Рћ СЃРѕС†РёР°Р»СЊРЅРѕР№ Р·Р°С‰РёС‚Рµ РёРЅРІР°Р»РёРґРѕРІ РІ Р Р¤В» РѕР±РµСЃРїРµС‡РёРІР°РµС‚СЃСЏ РїРѕР»СѓС‡РµРЅРёРµ РґРµС‚СЊРјРё-РёРЅРІР°Р»РёРґР°РјРё РѕР±С‰РµРґРѕСЃС‚СѓРїРЅРѕРіРѕ Рё Р±РµСЃРїР»Р°С‚РЅРѕРіРѕ РґРѕС€РєРѕР»СЊРЅРѕРіРѕ РѕР±СЂР°Р·РѕРІР°РЅРёСЏ.   Р¤РµРґРµСЂР°Р»СЊРЅС‹Р№ Р·Р°РєРѕРЅ РѕС‚ 29.12.2012 в„–273-Р¤Р— В«РћР± РѕР±СЂР°Р·РѕРІР°РЅРёРё РІ Р РѕСЃСЃРёР№СЃРєРѕР№ Р¤РµРґРµСЂР°С†РёРёВ» РїСЂРµРґСѓСЃРјР°С‚СЂРёРІР°РµС‚ РґР»СЏ РґРµС‚РµР№-РёРЅРІР°Р»РёРґРѕРІ СЃР»РµРґСѓСЋС‰РёРµ Р»СЊРіРѕС‚С‹: - РѕСЃРІРѕР±РѕР¶РґРµРЅРёРµ РѕС‚ СЂРѕРґРёС‚РµР»СЊСЃРєРѕР№ РїР»Р°С‚С‹ Р·Р° РїСЂРёСЃРјРѕС‚СЂ Рё СѓС…РѕРґ Р·Р°</dc:title>
  <dc:creator>Пользователь</dc:creator>
  <cp:lastModifiedBy>Пользователь</cp:lastModifiedBy>
  <cp:revision>14</cp:revision>
  <dcterms:created xsi:type="dcterms:W3CDTF">2021-10-20T10:26:20Z</dcterms:created>
  <dcterms:modified xsi:type="dcterms:W3CDTF">2021-11-15T08:22:20Z</dcterms:modified>
</cp:coreProperties>
</file>